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/Kdjihkk67RZuyYHBZhpmIA+7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149e260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0149e260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149e260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0149e260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6eab04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016eab04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16eab04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16eab04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16eab04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016eab04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16eab042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016eab042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6eab04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016eab04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a732e38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fa732e38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a732e38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a732e38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16eab0515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016eab0515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1cf7193d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101cf7193d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a732e38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a732e38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16eab051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16eab051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a732e38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a732e38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16eab05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016eab05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149e260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0149e26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6eab0515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16eab0515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149e260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0149e260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732e384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732e384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a732e384b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a732e384b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a732e384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a732e384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49e260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0149e260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System_on_a_chip" TargetMode="External"/><Relationship Id="rId4" Type="http://schemas.openxmlformats.org/officeDocument/2006/relationships/hyperlink" Target="https://en.wikipedia.org/wiki/System_on_module" TargetMode="External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639900" y="797875"/>
            <a:ext cx="7603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 </a:t>
            </a:r>
            <a:endParaRPr b="1"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how to use them</a:t>
            </a:r>
            <a:r>
              <a:rPr b="1" lang="en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881250" y="2851300"/>
            <a:ext cx="72744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Speakers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Deepesh Padala, Devanshu Sharma, Rosh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Teja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Coordinator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Pranav Singh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0149e260b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438" y="735425"/>
            <a:ext cx="3529625" cy="32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0149e260bd_0_6"/>
          <p:cNvSpPr/>
          <p:nvPr/>
        </p:nvSpPr>
        <p:spPr>
          <a:xfrm>
            <a:off x="317225" y="4191850"/>
            <a:ext cx="985800" cy="827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0149e260bd_0_6"/>
          <p:cNvSpPr/>
          <p:nvPr/>
        </p:nvSpPr>
        <p:spPr>
          <a:xfrm>
            <a:off x="1489263" y="4191850"/>
            <a:ext cx="985800" cy="827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0149e260bd_0_6"/>
          <p:cNvSpPr/>
          <p:nvPr/>
        </p:nvSpPr>
        <p:spPr>
          <a:xfrm>
            <a:off x="2661300" y="4191850"/>
            <a:ext cx="985800" cy="827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0149e260bd_0_6"/>
          <p:cNvSpPr/>
          <p:nvPr/>
        </p:nvSpPr>
        <p:spPr>
          <a:xfrm>
            <a:off x="3776675" y="4423750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0149e260bd_0_6"/>
          <p:cNvSpPr/>
          <p:nvPr/>
        </p:nvSpPr>
        <p:spPr>
          <a:xfrm>
            <a:off x="4615750" y="4423750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0149e260bd_0_6"/>
          <p:cNvSpPr/>
          <p:nvPr/>
        </p:nvSpPr>
        <p:spPr>
          <a:xfrm>
            <a:off x="5515875" y="4423750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0149e260bd_0_6"/>
          <p:cNvSpPr txBox="1"/>
          <p:nvPr/>
        </p:nvSpPr>
        <p:spPr>
          <a:xfrm>
            <a:off x="755225" y="284300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10149e260bd_0_6"/>
          <p:cNvSpPr/>
          <p:nvPr/>
        </p:nvSpPr>
        <p:spPr>
          <a:xfrm>
            <a:off x="1178225" y="4248475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0149e260bd_0_6"/>
          <p:cNvSpPr/>
          <p:nvPr/>
        </p:nvSpPr>
        <p:spPr>
          <a:xfrm>
            <a:off x="1178225" y="4423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149e260bd_0_6"/>
          <p:cNvSpPr/>
          <p:nvPr/>
        </p:nvSpPr>
        <p:spPr>
          <a:xfrm>
            <a:off x="1178225" y="4576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149e260bd_0_6"/>
          <p:cNvSpPr/>
          <p:nvPr/>
        </p:nvSpPr>
        <p:spPr>
          <a:xfrm>
            <a:off x="1178225" y="4729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0149e260bd_0_6"/>
          <p:cNvSpPr/>
          <p:nvPr/>
        </p:nvSpPr>
        <p:spPr>
          <a:xfrm>
            <a:off x="1178225" y="4882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0149e260bd_0_6"/>
          <p:cNvSpPr/>
          <p:nvPr/>
        </p:nvSpPr>
        <p:spPr>
          <a:xfrm rot="-5400000">
            <a:off x="379038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0149e260bd_0_6"/>
          <p:cNvSpPr/>
          <p:nvPr/>
        </p:nvSpPr>
        <p:spPr>
          <a:xfrm rot="-5400000">
            <a:off x="554313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0149e260bd_0_6"/>
          <p:cNvSpPr/>
          <p:nvPr/>
        </p:nvSpPr>
        <p:spPr>
          <a:xfrm rot="-5400000">
            <a:off x="707313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0149e260bd_0_6"/>
          <p:cNvSpPr/>
          <p:nvPr/>
        </p:nvSpPr>
        <p:spPr>
          <a:xfrm rot="-5400000">
            <a:off x="86030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149e260bd_0_6"/>
          <p:cNvSpPr/>
          <p:nvPr/>
        </p:nvSpPr>
        <p:spPr>
          <a:xfrm rot="-5400000">
            <a:off x="1013313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149e260bd_0_6"/>
          <p:cNvSpPr/>
          <p:nvPr/>
        </p:nvSpPr>
        <p:spPr>
          <a:xfrm>
            <a:off x="379050" y="42486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0149e260bd_0_6"/>
          <p:cNvSpPr/>
          <p:nvPr/>
        </p:nvSpPr>
        <p:spPr>
          <a:xfrm>
            <a:off x="379050" y="4423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0149e260bd_0_6"/>
          <p:cNvSpPr/>
          <p:nvPr/>
        </p:nvSpPr>
        <p:spPr>
          <a:xfrm>
            <a:off x="379050" y="4576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0149e260bd_0_6"/>
          <p:cNvSpPr/>
          <p:nvPr/>
        </p:nvSpPr>
        <p:spPr>
          <a:xfrm>
            <a:off x="379050" y="4729925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0149e260bd_0_6"/>
          <p:cNvSpPr/>
          <p:nvPr/>
        </p:nvSpPr>
        <p:spPr>
          <a:xfrm>
            <a:off x="379050" y="4882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0149e260bd_0_6"/>
          <p:cNvSpPr/>
          <p:nvPr/>
        </p:nvSpPr>
        <p:spPr>
          <a:xfrm rot="-5400000">
            <a:off x="543150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149e260bd_0_6"/>
          <p:cNvSpPr/>
          <p:nvPr/>
        </p:nvSpPr>
        <p:spPr>
          <a:xfrm rot="-5400000">
            <a:off x="718425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149e260bd_0_6"/>
          <p:cNvSpPr/>
          <p:nvPr/>
        </p:nvSpPr>
        <p:spPr>
          <a:xfrm rot="-5400000">
            <a:off x="871425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149e260bd_0_6"/>
          <p:cNvSpPr/>
          <p:nvPr/>
        </p:nvSpPr>
        <p:spPr>
          <a:xfrm rot="-5400000">
            <a:off x="102441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0149e260bd_0_6"/>
          <p:cNvSpPr/>
          <p:nvPr/>
        </p:nvSpPr>
        <p:spPr>
          <a:xfrm rot="-5400000">
            <a:off x="1177425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0149e260bd_0_6"/>
          <p:cNvSpPr/>
          <p:nvPr/>
        </p:nvSpPr>
        <p:spPr>
          <a:xfrm>
            <a:off x="1489263" y="4191850"/>
            <a:ext cx="985800" cy="827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0149e260bd_0_6"/>
          <p:cNvSpPr/>
          <p:nvPr/>
        </p:nvSpPr>
        <p:spPr>
          <a:xfrm>
            <a:off x="2350263" y="4423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0149e260bd_0_6"/>
          <p:cNvSpPr/>
          <p:nvPr/>
        </p:nvSpPr>
        <p:spPr>
          <a:xfrm>
            <a:off x="2350263" y="4576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0149e260bd_0_6"/>
          <p:cNvSpPr/>
          <p:nvPr/>
        </p:nvSpPr>
        <p:spPr>
          <a:xfrm>
            <a:off x="2350263" y="4729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149e260bd_0_6"/>
          <p:cNvSpPr/>
          <p:nvPr/>
        </p:nvSpPr>
        <p:spPr>
          <a:xfrm>
            <a:off x="2350263" y="4882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0149e260bd_0_6"/>
          <p:cNvSpPr/>
          <p:nvPr/>
        </p:nvSpPr>
        <p:spPr>
          <a:xfrm rot="-5400000">
            <a:off x="17263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0149e260bd_0_6"/>
          <p:cNvSpPr/>
          <p:nvPr/>
        </p:nvSpPr>
        <p:spPr>
          <a:xfrm rot="-5400000">
            <a:off x="18793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0149e260bd_0_6"/>
          <p:cNvSpPr/>
          <p:nvPr/>
        </p:nvSpPr>
        <p:spPr>
          <a:xfrm rot="-5400000">
            <a:off x="2032338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0149e260bd_0_6"/>
          <p:cNvSpPr/>
          <p:nvPr/>
        </p:nvSpPr>
        <p:spPr>
          <a:xfrm rot="-5400000">
            <a:off x="21853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0149e260bd_0_6"/>
          <p:cNvSpPr/>
          <p:nvPr/>
        </p:nvSpPr>
        <p:spPr>
          <a:xfrm>
            <a:off x="1551088" y="42486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0149e260bd_0_6"/>
          <p:cNvSpPr/>
          <p:nvPr/>
        </p:nvSpPr>
        <p:spPr>
          <a:xfrm>
            <a:off x="1551088" y="4423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0149e260bd_0_6"/>
          <p:cNvSpPr/>
          <p:nvPr/>
        </p:nvSpPr>
        <p:spPr>
          <a:xfrm>
            <a:off x="1551088" y="4576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0149e260bd_0_6"/>
          <p:cNvSpPr/>
          <p:nvPr/>
        </p:nvSpPr>
        <p:spPr>
          <a:xfrm>
            <a:off x="1551088" y="4729925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0149e260bd_0_6"/>
          <p:cNvSpPr/>
          <p:nvPr/>
        </p:nvSpPr>
        <p:spPr>
          <a:xfrm>
            <a:off x="1551088" y="4882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0149e260bd_0_6"/>
          <p:cNvSpPr/>
          <p:nvPr/>
        </p:nvSpPr>
        <p:spPr>
          <a:xfrm rot="-5400000">
            <a:off x="1715188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149e260bd_0_6"/>
          <p:cNvSpPr/>
          <p:nvPr/>
        </p:nvSpPr>
        <p:spPr>
          <a:xfrm rot="-5400000">
            <a:off x="18904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149e260bd_0_6"/>
          <p:cNvSpPr/>
          <p:nvPr/>
        </p:nvSpPr>
        <p:spPr>
          <a:xfrm rot="-5400000">
            <a:off x="20434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0149e260bd_0_6"/>
          <p:cNvSpPr/>
          <p:nvPr/>
        </p:nvSpPr>
        <p:spPr>
          <a:xfrm rot="-5400000">
            <a:off x="2196450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0149e260bd_0_6"/>
          <p:cNvSpPr/>
          <p:nvPr/>
        </p:nvSpPr>
        <p:spPr>
          <a:xfrm rot="-5400000">
            <a:off x="23494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0149e260bd_0_6"/>
          <p:cNvSpPr/>
          <p:nvPr/>
        </p:nvSpPr>
        <p:spPr>
          <a:xfrm>
            <a:off x="2632963" y="4191850"/>
            <a:ext cx="985800" cy="827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0149e260bd_0_6"/>
          <p:cNvSpPr/>
          <p:nvPr/>
        </p:nvSpPr>
        <p:spPr>
          <a:xfrm>
            <a:off x="3493963" y="4423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0149e260bd_0_6"/>
          <p:cNvSpPr/>
          <p:nvPr/>
        </p:nvSpPr>
        <p:spPr>
          <a:xfrm>
            <a:off x="3493963" y="4576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0149e260bd_0_6"/>
          <p:cNvSpPr/>
          <p:nvPr/>
        </p:nvSpPr>
        <p:spPr>
          <a:xfrm>
            <a:off x="3493963" y="4729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0149e260bd_0_6"/>
          <p:cNvSpPr/>
          <p:nvPr/>
        </p:nvSpPr>
        <p:spPr>
          <a:xfrm>
            <a:off x="3493963" y="48827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149e260bd_0_6"/>
          <p:cNvSpPr/>
          <p:nvPr/>
        </p:nvSpPr>
        <p:spPr>
          <a:xfrm rot="-5400000">
            <a:off x="28700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149e260bd_0_6"/>
          <p:cNvSpPr/>
          <p:nvPr/>
        </p:nvSpPr>
        <p:spPr>
          <a:xfrm rot="-5400000">
            <a:off x="30230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0149e260bd_0_6"/>
          <p:cNvSpPr/>
          <p:nvPr/>
        </p:nvSpPr>
        <p:spPr>
          <a:xfrm rot="-5400000">
            <a:off x="3176038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149e260bd_0_6"/>
          <p:cNvSpPr/>
          <p:nvPr/>
        </p:nvSpPr>
        <p:spPr>
          <a:xfrm rot="-5400000">
            <a:off x="3329050" y="48827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149e260bd_0_6"/>
          <p:cNvSpPr/>
          <p:nvPr/>
        </p:nvSpPr>
        <p:spPr>
          <a:xfrm>
            <a:off x="2694788" y="42486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0149e260bd_0_6"/>
          <p:cNvSpPr/>
          <p:nvPr/>
        </p:nvSpPr>
        <p:spPr>
          <a:xfrm>
            <a:off x="2694788" y="4423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0149e260bd_0_6"/>
          <p:cNvSpPr/>
          <p:nvPr/>
        </p:nvSpPr>
        <p:spPr>
          <a:xfrm>
            <a:off x="2694788" y="4576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149e260bd_0_6"/>
          <p:cNvSpPr/>
          <p:nvPr/>
        </p:nvSpPr>
        <p:spPr>
          <a:xfrm>
            <a:off x="2694788" y="4729925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0149e260bd_0_6"/>
          <p:cNvSpPr/>
          <p:nvPr/>
        </p:nvSpPr>
        <p:spPr>
          <a:xfrm>
            <a:off x="2694788" y="4882938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0149e260bd_0_6"/>
          <p:cNvSpPr/>
          <p:nvPr/>
        </p:nvSpPr>
        <p:spPr>
          <a:xfrm rot="-5400000">
            <a:off x="2858888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149e260bd_0_6"/>
          <p:cNvSpPr/>
          <p:nvPr/>
        </p:nvSpPr>
        <p:spPr>
          <a:xfrm rot="-5400000">
            <a:off x="30341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149e260bd_0_6"/>
          <p:cNvSpPr/>
          <p:nvPr/>
        </p:nvSpPr>
        <p:spPr>
          <a:xfrm rot="-5400000">
            <a:off x="31871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0149e260bd_0_6"/>
          <p:cNvSpPr/>
          <p:nvPr/>
        </p:nvSpPr>
        <p:spPr>
          <a:xfrm rot="-5400000">
            <a:off x="3340150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0149e260bd_0_6"/>
          <p:cNvSpPr/>
          <p:nvPr/>
        </p:nvSpPr>
        <p:spPr>
          <a:xfrm rot="-5400000">
            <a:off x="3493163" y="4248463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0149e260bd_0_6"/>
          <p:cNvSpPr/>
          <p:nvPr/>
        </p:nvSpPr>
        <p:spPr>
          <a:xfrm>
            <a:off x="3776672" y="4423745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0149e260bd_0_6"/>
          <p:cNvSpPr/>
          <p:nvPr/>
        </p:nvSpPr>
        <p:spPr>
          <a:xfrm>
            <a:off x="4396351" y="459064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149e260bd_0_6"/>
          <p:cNvSpPr/>
          <p:nvPr/>
        </p:nvSpPr>
        <p:spPr>
          <a:xfrm>
            <a:off x="4396351" y="4700765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149e260bd_0_6"/>
          <p:cNvSpPr/>
          <p:nvPr/>
        </p:nvSpPr>
        <p:spPr>
          <a:xfrm>
            <a:off x="4396351" y="481087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149e260bd_0_6"/>
          <p:cNvSpPr/>
          <p:nvPr/>
        </p:nvSpPr>
        <p:spPr>
          <a:xfrm>
            <a:off x="4396351" y="4920999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0149e260bd_0_6"/>
          <p:cNvSpPr/>
          <p:nvPr/>
        </p:nvSpPr>
        <p:spPr>
          <a:xfrm rot="-5400000">
            <a:off x="3947308" y="49209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0149e260bd_0_6"/>
          <p:cNvSpPr/>
          <p:nvPr/>
        </p:nvSpPr>
        <p:spPr>
          <a:xfrm rot="-5400000">
            <a:off x="4057426" y="49209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0149e260bd_0_6"/>
          <p:cNvSpPr/>
          <p:nvPr/>
        </p:nvSpPr>
        <p:spPr>
          <a:xfrm rot="-5400000">
            <a:off x="4167534" y="49209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149e260bd_0_6"/>
          <p:cNvSpPr/>
          <p:nvPr/>
        </p:nvSpPr>
        <p:spPr>
          <a:xfrm rot="-5400000">
            <a:off x="4277660" y="49209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149e260bd_0_6"/>
          <p:cNvSpPr/>
          <p:nvPr/>
        </p:nvSpPr>
        <p:spPr>
          <a:xfrm>
            <a:off x="3821168" y="4464634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0149e260bd_0_6"/>
          <p:cNvSpPr/>
          <p:nvPr/>
        </p:nvSpPr>
        <p:spPr>
          <a:xfrm>
            <a:off x="3821168" y="459078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0149e260bd_0_6"/>
          <p:cNvSpPr/>
          <p:nvPr/>
        </p:nvSpPr>
        <p:spPr>
          <a:xfrm>
            <a:off x="3821168" y="4700900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0149e260bd_0_6"/>
          <p:cNvSpPr/>
          <p:nvPr/>
        </p:nvSpPr>
        <p:spPr>
          <a:xfrm>
            <a:off x="3821168" y="481100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0149e260bd_0_6"/>
          <p:cNvSpPr/>
          <p:nvPr/>
        </p:nvSpPr>
        <p:spPr>
          <a:xfrm>
            <a:off x="3821168" y="4921134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0149e260bd_0_6"/>
          <p:cNvSpPr/>
          <p:nvPr/>
        </p:nvSpPr>
        <p:spPr>
          <a:xfrm rot="-5400000">
            <a:off x="3939275" y="44644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0149e260bd_0_6"/>
          <p:cNvSpPr/>
          <p:nvPr/>
        </p:nvSpPr>
        <p:spPr>
          <a:xfrm rot="-5400000">
            <a:off x="4065423" y="44644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149e260bd_0_6"/>
          <p:cNvSpPr/>
          <p:nvPr/>
        </p:nvSpPr>
        <p:spPr>
          <a:xfrm rot="-5400000">
            <a:off x="4175541" y="44644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149e260bd_0_6"/>
          <p:cNvSpPr/>
          <p:nvPr/>
        </p:nvSpPr>
        <p:spPr>
          <a:xfrm rot="-5400000">
            <a:off x="4285649" y="44644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0149e260bd_0_6"/>
          <p:cNvSpPr/>
          <p:nvPr/>
        </p:nvSpPr>
        <p:spPr>
          <a:xfrm rot="-5400000">
            <a:off x="4395775" y="4464492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149e260bd_0_6"/>
          <p:cNvSpPr/>
          <p:nvPr/>
        </p:nvSpPr>
        <p:spPr>
          <a:xfrm>
            <a:off x="4646272" y="4431670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0149e260bd_0_6"/>
          <p:cNvSpPr/>
          <p:nvPr/>
        </p:nvSpPr>
        <p:spPr>
          <a:xfrm>
            <a:off x="5265951" y="459857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149e260bd_0_6"/>
          <p:cNvSpPr/>
          <p:nvPr/>
        </p:nvSpPr>
        <p:spPr>
          <a:xfrm>
            <a:off x="5265951" y="4708690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0149e260bd_0_6"/>
          <p:cNvSpPr/>
          <p:nvPr/>
        </p:nvSpPr>
        <p:spPr>
          <a:xfrm>
            <a:off x="5265951" y="481879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0149e260bd_0_6"/>
          <p:cNvSpPr/>
          <p:nvPr/>
        </p:nvSpPr>
        <p:spPr>
          <a:xfrm>
            <a:off x="5265951" y="4928924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149e260bd_0_6"/>
          <p:cNvSpPr/>
          <p:nvPr/>
        </p:nvSpPr>
        <p:spPr>
          <a:xfrm rot="-5400000">
            <a:off x="4816908" y="49289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0149e260bd_0_6"/>
          <p:cNvSpPr/>
          <p:nvPr/>
        </p:nvSpPr>
        <p:spPr>
          <a:xfrm rot="-5400000">
            <a:off x="4927026" y="49289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0149e260bd_0_6"/>
          <p:cNvSpPr/>
          <p:nvPr/>
        </p:nvSpPr>
        <p:spPr>
          <a:xfrm rot="-5400000">
            <a:off x="5037134" y="49289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0149e260bd_0_6"/>
          <p:cNvSpPr/>
          <p:nvPr/>
        </p:nvSpPr>
        <p:spPr>
          <a:xfrm rot="-5400000">
            <a:off x="5147260" y="49289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0149e260bd_0_6"/>
          <p:cNvSpPr/>
          <p:nvPr/>
        </p:nvSpPr>
        <p:spPr>
          <a:xfrm>
            <a:off x="4690768" y="4472559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0149e260bd_0_6"/>
          <p:cNvSpPr/>
          <p:nvPr/>
        </p:nvSpPr>
        <p:spPr>
          <a:xfrm>
            <a:off x="4690768" y="459870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149e260bd_0_6"/>
          <p:cNvSpPr/>
          <p:nvPr/>
        </p:nvSpPr>
        <p:spPr>
          <a:xfrm>
            <a:off x="4690768" y="4708825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149e260bd_0_6"/>
          <p:cNvSpPr/>
          <p:nvPr/>
        </p:nvSpPr>
        <p:spPr>
          <a:xfrm>
            <a:off x="4690768" y="481893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0149e260bd_0_6"/>
          <p:cNvSpPr/>
          <p:nvPr/>
        </p:nvSpPr>
        <p:spPr>
          <a:xfrm>
            <a:off x="4690768" y="4929059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0149e260bd_0_6"/>
          <p:cNvSpPr/>
          <p:nvPr/>
        </p:nvSpPr>
        <p:spPr>
          <a:xfrm rot="-5400000">
            <a:off x="4808875" y="44724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0149e260bd_0_6"/>
          <p:cNvSpPr/>
          <p:nvPr/>
        </p:nvSpPr>
        <p:spPr>
          <a:xfrm rot="-5400000">
            <a:off x="4935023" y="44724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0149e260bd_0_6"/>
          <p:cNvSpPr/>
          <p:nvPr/>
        </p:nvSpPr>
        <p:spPr>
          <a:xfrm rot="-5400000">
            <a:off x="5045141" y="44724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0149e260bd_0_6"/>
          <p:cNvSpPr/>
          <p:nvPr/>
        </p:nvSpPr>
        <p:spPr>
          <a:xfrm rot="-5400000">
            <a:off x="5155249" y="44724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0149e260bd_0_6"/>
          <p:cNvSpPr/>
          <p:nvPr/>
        </p:nvSpPr>
        <p:spPr>
          <a:xfrm rot="-5400000">
            <a:off x="5265375" y="447241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149e260bd_0_6"/>
          <p:cNvSpPr/>
          <p:nvPr/>
        </p:nvSpPr>
        <p:spPr>
          <a:xfrm>
            <a:off x="5515872" y="4439720"/>
            <a:ext cx="709500" cy="5952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0149e260bd_0_6"/>
          <p:cNvSpPr/>
          <p:nvPr/>
        </p:nvSpPr>
        <p:spPr>
          <a:xfrm>
            <a:off x="6135551" y="460662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149e260bd_0_6"/>
          <p:cNvSpPr/>
          <p:nvPr/>
        </p:nvSpPr>
        <p:spPr>
          <a:xfrm>
            <a:off x="6135551" y="4716740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149e260bd_0_6"/>
          <p:cNvSpPr/>
          <p:nvPr/>
        </p:nvSpPr>
        <p:spPr>
          <a:xfrm>
            <a:off x="6135551" y="482684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149e260bd_0_6"/>
          <p:cNvSpPr/>
          <p:nvPr/>
        </p:nvSpPr>
        <p:spPr>
          <a:xfrm>
            <a:off x="6135551" y="4936974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0149e260bd_0_6"/>
          <p:cNvSpPr/>
          <p:nvPr/>
        </p:nvSpPr>
        <p:spPr>
          <a:xfrm rot="-5400000">
            <a:off x="5686508" y="49369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0149e260bd_0_6"/>
          <p:cNvSpPr/>
          <p:nvPr/>
        </p:nvSpPr>
        <p:spPr>
          <a:xfrm rot="-5400000">
            <a:off x="5796626" y="49369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0149e260bd_0_6"/>
          <p:cNvSpPr/>
          <p:nvPr/>
        </p:nvSpPr>
        <p:spPr>
          <a:xfrm rot="-5400000">
            <a:off x="5906734" y="49369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0149e260bd_0_6"/>
          <p:cNvSpPr/>
          <p:nvPr/>
        </p:nvSpPr>
        <p:spPr>
          <a:xfrm rot="-5400000">
            <a:off x="6016860" y="49369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0149e260bd_0_6"/>
          <p:cNvSpPr/>
          <p:nvPr/>
        </p:nvSpPr>
        <p:spPr>
          <a:xfrm>
            <a:off x="5560368" y="4480609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0149e260bd_0_6"/>
          <p:cNvSpPr/>
          <p:nvPr/>
        </p:nvSpPr>
        <p:spPr>
          <a:xfrm>
            <a:off x="5560368" y="4606758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0149e260bd_0_6"/>
          <p:cNvSpPr/>
          <p:nvPr/>
        </p:nvSpPr>
        <p:spPr>
          <a:xfrm>
            <a:off x="5560368" y="4716875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0149e260bd_0_6"/>
          <p:cNvSpPr/>
          <p:nvPr/>
        </p:nvSpPr>
        <p:spPr>
          <a:xfrm>
            <a:off x="5560368" y="4826983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0149e260bd_0_6"/>
          <p:cNvSpPr/>
          <p:nvPr/>
        </p:nvSpPr>
        <p:spPr>
          <a:xfrm>
            <a:off x="5560368" y="4937109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0149e260bd_0_6"/>
          <p:cNvSpPr/>
          <p:nvPr/>
        </p:nvSpPr>
        <p:spPr>
          <a:xfrm rot="-5400000">
            <a:off x="5678475" y="44804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149e260bd_0_6"/>
          <p:cNvSpPr/>
          <p:nvPr/>
        </p:nvSpPr>
        <p:spPr>
          <a:xfrm rot="-5400000">
            <a:off x="5804623" y="44804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149e260bd_0_6"/>
          <p:cNvSpPr/>
          <p:nvPr/>
        </p:nvSpPr>
        <p:spPr>
          <a:xfrm rot="-5400000">
            <a:off x="5914741" y="44804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149e260bd_0_6"/>
          <p:cNvSpPr/>
          <p:nvPr/>
        </p:nvSpPr>
        <p:spPr>
          <a:xfrm rot="-5400000">
            <a:off x="6024849" y="44804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149e260bd_0_6"/>
          <p:cNvSpPr/>
          <p:nvPr/>
        </p:nvSpPr>
        <p:spPr>
          <a:xfrm rot="-5400000">
            <a:off x="6134975" y="4480467"/>
            <a:ext cx="57000" cy="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149e260bd_0_6"/>
          <p:cNvSpPr txBox="1"/>
          <p:nvPr/>
        </p:nvSpPr>
        <p:spPr>
          <a:xfrm>
            <a:off x="493950" y="4255750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g10149e260bd_0_6"/>
          <p:cNvSpPr txBox="1"/>
          <p:nvPr/>
        </p:nvSpPr>
        <p:spPr>
          <a:xfrm>
            <a:off x="441050" y="452125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2.8 GHz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g10149e260bd_0_6"/>
          <p:cNvSpPr txBox="1"/>
          <p:nvPr/>
        </p:nvSpPr>
        <p:spPr>
          <a:xfrm>
            <a:off x="1579827" y="4332850"/>
            <a:ext cx="9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Perfomance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10149e260bd_0_6"/>
          <p:cNvSpPr txBox="1"/>
          <p:nvPr/>
        </p:nvSpPr>
        <p:spPr>
          <a:xfrm>
            <a:off x="1567913" y="452125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2.4 GHz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g10149e260bd_0_6"/>
          <p:cNvSpPr txBox="1"/>
          <p:nvPr/>
        </p:nvSpPr>
        <p:spPr>
          <a:xfrm>
            <a:off x="2706452" y="4311100"/>
            <a:ext cx="9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Perfomance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g10149e260bd_0_6"/>
          <p:cNvSpPr txBox="1"/>
          <p:nvPr/>
        </p:nvSpPr>
        <p:spPr>
          <a:xfrm>
            <a:off x="2694538" y="449950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2.4 GHz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10149e260bd_0_6"/>
          <p:cNvSpPr txBox="1"/>
          <p:nvPr/>
        </p:nvSpPr>
        <p:spPr>
          <a:xfrm>
            <a:off x="3767055" y="4434650"/>
            <a:ext cx="7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g10149e260bd_0_6"/>
          <p:cNvSpPr txBox="1"/>
          <p:nvPr/>
        </p:nvSpPr>
        <p:spPr>
          <a:xfrm>
            <a:off x="3781000" y="4584878"/>
            <a:ext cx="8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1.8 Ghz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g10149e260bd_0_6"/>
          <p:cNvSpPr txBox="1"/>
          <p:nvPr/>
        </p:nvSpPr>
        <p:spPr>
          <a:xfrm>
            <a:off x="4641468" y="4461588"/>
            <a:ext cx="7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g10149e260bd_0_6"/>
          <p:cNvSpPr txBox="1"/>
          <p:nvPr/>
        </p:nvSpPr>
        <p:spPr>
          <a:xfrm>
            <a:off x="4655413" y="4611815"/>
            <a:ext cx="8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1.8 Ghz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g10149e260bd_0_6"/>
          <p:cNvSpPr txBox="1"/>
          <p:nvPr/>
        </p:nvSpPr>
        <p:spPr>
          <a:xfrm>
            <a:off x="5529843" y="4461575"/>
            <a:ext cx="7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endParaRPr b="1"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10149e260bd_0_6"/>
          <p:cNvSpPr txBox="1"/>
          <p:nvPr/>
        </p:nvSpPr>
        <p:spPr>
          <a:xfrm>
            <a:off x="5543788" y="4611803"/>
            <a:ext cx="8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1.8 Ghz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0149e260bd_0_21"/>
          <p:cNvPicPr preferRelativeResize="0"/>
          <p:nvPr/>
        </p:nvPicPr>
        <p:blipFill rotWithShape="1">
          <a:blip r:embed="rId3">
            <a:alphaModFix/>
          </a:blip>
          <a:srcRect b="2334" l="0" r="1322" t="2382"/>
          <a:stretch/>
        </p:blipFill>
        <p:spPr>
          <a:xfrm>
            <a:off x="2545899" y="985641"/>
            <a:ext cx="3371024" cy="3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0149e260bd_0_21"/>
          <p:cNvSpPr txBox="1"/>
          <p:nvPr/>
        </p:nvSpPr>
        <p:spPr>
          <a:xfrm>
            <a:off x="718900" y="334500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Graphics Processing </a:t>
            </a: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Units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016eab042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525" y="1103000"/>
            <a:ext cx="3141600" cy="32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016eab0426_0_12"/>
          <p:cNvSpPr txBox="1"/>
          <p:nvPr/>
        </p:nvSpPr>
        <p:spPr>
          <a:xfrm>
            <a:off x="598325" y="465438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Signal Processing Units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16eab0426_0_18"/>
          <p:cNvSpPr txBox="1"/>
          <p:nvPr/>
        </p:nvSpPr>
        <p:spPr>
          <a:xfrm>
            <a:off x="678700" y="4550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</a:t>
            </a: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Signal Processing Units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1016eab042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912" y="1218950"/>
            <a:ext cx="3112525" cy="3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16eab0426_0_25"/>
          <p:cNvSpPr txBox="1"/>
          <p:nvPr/>
        </p:nvSpPr>
        <p:spPr>
          <a:xfrm>
            <a:off x="728950" y="3992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Neural</a:t>
            </a: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Processing Units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g1016eab042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412" y="1267025"/>
            <a:ext cx="3147663" cy="300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6eab0426_0_36"/>
          <p:cNvSpPr txBox="1"/>
          <p:nvPr/>
        </p:nvSpPr>
        <p:spPr>
          <a:xfrm>
            <a:off x="759075" y="35392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Video E/D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g1016eab042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925" y="922475"/>
            <a:ext cx="3450325" cy="3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16eab0426_0_43"/>
          <p:cNvSpPr txBox="1"/>
          <p:nvPr/>
        </p:nvSpPr>
        <p:spPr>
          <a:xfrm>
            <a:off x="718900" y="4014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Connectivity Unit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g1016eab042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00" y="995075"/>
            <a:ext cx="3578200" cy="33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a732e384b_0_0"/>
          <p:cNvSpPr txBox="1"/>
          <p:nvPr/>
        </p:nvSpPr>
        <p:spPr>
          <a:xfrm>
            <a:off x="899700" y="545500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very common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gfa732e38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25" y="1224375"/>
            <a:ext cx="4586762" cy="258361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a732e384b_0_0"/>
          <p:cNvSpPr txBox="1"/>
          <p:nvPr/>
        </p:nvSpPr>
        <p:spPr>
          <a:xfrm>
            <a:off x="899700" y="4092250"/>
            <a:ext cx="55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in almost every smart phone in the world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a732e384b_0_7"/>
          <p:cNvSpPr txBox="1"/>
          <p:nvPr/>
        </p:nvSpPr>
        <p:spPr>
          <a:xfrm>
            <a:off x="759075" y="4858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very common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gfa732e384b_0_7"/>
          <p:cNvSpPr txBox="1"/>
          <p:nvPr/>
        </p:nvSpPr>
        <p:spPr>
          <a:xfrm>
            <a:off x="759075" y="3763400"/>
            <a:ext cx="55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One of the coolest computers ever made... It’s used everywhere from IOT to Robotics and Automation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gfa732e384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00" y="1246875"/>
            <a:ext cx="2917925" cy="23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16eab0515_4_7"/>
          <p:cNvSpPr txBox="1"/>
          <p:nvPr/>
        </p:nvSpPr>
        <p:spPr>
          <a:xfrm>
            <a:off x="759075" y="5289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very common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g1016eab0515_4_7"/>
          <p:cNvSpPr txBox="1"/>
          <p:nvPr/>
        </p:nvSpPr>
        <p:spPr>
          <a:xfrm>
            <a:off x="759075" y="3966825"/>
            <a:ext cx="55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is an arm based microcontroller. Basically like an arduino but on steroids.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g1016eab0515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25" y="1199900"/>
            <a:ext cx="3020349" cy="2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1cf7193d6_3_4"/>
          <p:cNvSpPr txBox="1"/>
          <p:nvPr/>
        </p:nvSpPr>
        <p:spPr>
          <a:xfrm>
            <a:off x="759075" y="63642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 to SOCs 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g101cf7193d6_3_4"/>
          <p:cNvSpPr txBox="1"/>
          <p:nvPr/>
        </p:nvSpPr>
        <p:spPr>
          <a:xfrm>
            <a:off x="759075" y="1489475"/>
            <a:ext cx="675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SOCs Stand for a system on a chip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Let’s try find answers to these questions: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Compacts Devices such as smartphones and Tablets can do almost all the tasks which a Desktop can perform.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Are the Processor used in Laptops and Mobile phone exactly same?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3)      What is the  ARM architecture?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" name="Google Shape;62;g101cf7193d6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125" y="680950"/>
            <a:ext cx="2326550" cy="15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a732e384b_0_14"/>
          <p:cNvSpPr txBox="1"/>
          <p:nvPr/>
        </p:nvSpPr>
        <p:spPr>
          <a:xfrm>
            <a:off x="759075" y="553463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very common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gfa732e384b_0_14"/>
          <p:cNvSpPr txBox="1"/>
          <p:nvPr/>
        </p:nvSpPr>
        <p:spPr>
          <a:xfrm>
            <a:off x="759075" y="3888713"/>
            <a:ext cx="55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Even apple uses it… The M1 series of SoCs are really powerful… But it’s apple… so… yeah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4" name="Google Shape;324;gfa732e384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75" y="1309501"/>
            <a:ext cx="3693831" cy="23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16eab0515_4_0"/>
          <p:cNvSpPr txBox="1"/>
          <p:nvPr/>
        </p:nvSpPr>
        <p:spPr>
          <a:xfrm>
            <a:off x="688875" y="5395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RISC?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g1016eab0515_4_0"/>
          <p:cNvPicPr preferRelativeResize="0"/>
          <p:nvPr/>
        </p:nvPicPr>
        <p:blipFill rotWithShape="1">
          <a:blip r:embed="rId3">
            <a:alphaModFix/>
          </a:blip>
          <a:srcRect b="14726" l="0" r="0" t="0"/>
          <a:stretch/>
        </p:blipFill>
        <p:spPr>
          <a:xfrm>
            <a:off x="3270519" y="1062775"/>
            <a:ext cx="2349781" cy="352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a732e384b_0_21"/>
          <p:cNvSpPr txBox="1"/>
          <p:nvPr/>
        </p:nvSpPr>
        <p:spPr>
          <a:xfrm>
            <a:off x="759100" y="5180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very common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gfa732e384b_0_21"/>
          <p:cNvSpPr txBox="1"/>
          <p:nvPr/>
        </p:nvSpPr>
        <p:spPr>
          <a:xfrm>
            <a:off x="759088" y="3899450"/>
            <a:ext cx="55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Slightly more expensive than raspberry pis, but these have 512 cuda cores, which can run multiple neural networks simultaneously.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gfa732e384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13" y="1356100"/>
            <a:ext cx="3960426" cy="2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/>
          <p:nvPr/>
        </p:nvSpPr>
        <p:spPr>
          <a:xfrm>
            <a:off x="1602950" y="1956000"/>
            <a:ext cx="5836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1" i="0" lang="en" sz="6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b="1" i="0" sz="6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16eab0515_0_1"/>
          <p:cNvSpPr txBox="1"/>
          <p:nvPr/>
        </p:nvSpPr>
        <p:spPr>
          <a:xfrm>
            <a:off x="793625" y="1844800"/>
            <a:ext cx="177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REGISTER THROUGH VTOP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g1016eab0515_0_1"/>
          <p:cNvSpPr/>
          <p:nvPr/>
        </p:nvSpPr>
        <p:spPr>
          <a:xfrm>
            <a:off x="3014450" y="592650"/>
            <a:ext cx="3846900" cy="39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1016eab0515_0_1"/>
          <p:cNvPicPr preferRelativeResize="0"/>
          <p:nvPr/>
        </p:nvPicPr>
        <p:blipFill rotWithShape="1">
          <a:blip r:embed="rId3">
            <a:alphaModFix/>
          </a:blip>
          <a:srcRect b="0" l="2090" r="-2090" t="0"/>
          <a:stretch/>
        </p:blipFill>
        <p:spPr>
          <a:xfrm>
            <a:off x="3060100" y="648325"/>
            <a:ext cx="3846825" cy="38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49e260bd_0_0"/>
          <p:cNvSpPr txBox="1"/>
          <p:nvPr/>
        </p:nvSpPr>
        <p:spPr>
          <a:xfrm>
            <a:off x="620400" y="557750"/>
            <a:ext cx="63447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is it possible to integrate all the parts inside a single chip?</a:t>
            </a:r>
            <a:endParaRPr b="1"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Processors using ARM architecture</a:t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Operating system </a:t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Integrate more and more transistors inside the same area.</a:t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g10149e260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3127575"/>
            <a:ext cx="2099051" cy="13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0149e260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925" y="2921272"/>
            <a:ext cx="1369700" cy="1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16eab0515_9_2"/>
          <p:cNvSpPr txBox="1"/>
          <p:nvPr/>
        </p:nvSpPr>
        <p:spPr>
          <a:xfrm>
            <a:off x="721900" y="6509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ARM Architecture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1016eab0515_9_2"/>
          <p:cNvSpPr txBox="1"/>
          <p:nvPr/>
        </p:nvSpPr>
        <p:spPr>
          <a:xfrm>
            <a:off x="721900" y="2646975"/>
            <a:ext cx="65184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Arm stands for  Advanced RISC Machines (ARM).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Arm is a family of Reduced Instruction Set Computing (RISC) architectures for computing processors.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Arm develops </a:t>
            </a:r>
            <a:r>
              <a:rPr lang="en">
                <a:solidFill>
                  <a:srgbClr val="FFFFFF"/>
                </a:solidFill>
              </a:rPr>
              <a:t>the architecture and licenses it to other companies, who design their own products that implement one of those architectures‍, Including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systems-on-chips</a:t>
            </a:r>
            <a:r>
              <a:rPr lang="en">
                <a:solidFill>
                  <a:srgbClr val="FFFFFF"/>
                </a:solidFill>
              </a:rPr>
              <a:t> (SoC) and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systems-on-modules</a:t>
            </a:r>
            <a:r>
              <a:rPr lang="en">
                <a:solidFill>
                  <a:srgbClr val="FFFFFF"/>
                </a:solidFill>
              </a:rPr>
              <a:t> (SoM) that incorporate different components such as memory, interfaces.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g1016eab0515_9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663" y="1097375"/>
            <a:ext cx="2211563" cy="14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49e260bd_0_3"/>
          <p:cNvSpPr txBox="1"/>
          <p:nvPr/>
        </p:nvSpPr>
        <p:spPr>
          <a:xfrm>
            <a:off x="759075" y="584700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History of</a:t>
            </a: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SOCs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g10149e260bd_0_3"/>
          <p:cNvSpPr txBox="1"/>
          <p:nvPr/>
        </p:nvSpPr>
        <p:spPr>
          <a:xfrm>
            <a:off x="759075" y="1107900"/>
            <a:ext cx="7019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transistors: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let’ see how far we have come since the development of the first transistor.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g10149e260b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75" y="2151875"/>
            <a:ext cx="2469550" cy="22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0149e260bd_0_3"/>
          <p:cNvSpPr txBox="1"/>
          <p:nvPr/>
        </p:nvSpPr>
        <p:spPr>
          <a:xfrm>
            <a:off x="3529850" y="3195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December 23, 1947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g10149e260bd_0_3"/>
          <p:cNvSpPr txBox="1"/>
          <p:nvPr/>
        </p:nvSpPr>
        <p:spPr>
          <a:xfrm>
            <a:off x="3529850" y="2795475"/>
            <a:ext cx="42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Bell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Laboratories in Murray Hill, New Jersey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fa732e384b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00" y="732775"/>
            <a:ext cx="2400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fa732e384b_1_51"/>
          <p:cNvSpPr txBox="1"/>
          <p:nvPr/>
        </p:nvSpPr>
        <p:spPr>
          <a:xfrm>
            <a:off x="3470800" y="1589525"/>
            <a:ext cx="3668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Developed by Jack Kilby in 1958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gfa732e384b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00" y="2912650"/>
            <a:ext cx="2400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fa732e384b_1_51"/>
          <p:cNvSpPr txBox="1"/>
          <p:nvPr/>
        </p:nvSpPr>
        <p:spPr>
          <a:xfrm>
            <a:off x="3470800" y="3570050"/>
            <a:ext cx="297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Released in March 1971 (2300 transistors)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gfa732e384b_1_51"/>
          <p:cNvSpPr txBox="1"/>
          <p:nvPr/>
        </p:nvSpPr>
        <p:spPr>
          <a:xfrm>
            <a:off x="3470800" y="11740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IC:</a:t>
            </a:r>
            <a:endParaRPr/>
          </a:p>
        </p:txBody>
      </p:sp>
      <p:sp>
        <p:nvSpPr>
          <p:cNvPr id="95" name="Google Shape;95;gfa732e384b_1_51"/>
          <p:cNvSpPr txBox="1"/>
          <p:nvPr/>
        </p:nvSpPr>
        <p:spPr>
          <a:xfrm>
            <a:off x="3470800" y="3235500"/>
            <a:ext cx="41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Processor (The Intel 4004 )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732e384b_1_79"/>
          <p:cNvSpPr txBox="1"/>
          <p:nvPr/>
        </p:nvSpPr>
        <p:spPr>
          <a:xfrm>
            <a:off x="3477950" y="3646300"/>
            <a:ext cx="327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Released in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September 21, 1983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gfa732e384b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0" y="794775"/>
            <a:ext cx="2200500" cy="15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fa732e384b_1_79"/>
          <p:cNvSpPr txBox="1"/>
          <p:nvPr/>
        </p:nvSpPr>
        <p:spPr>
          <a:xfrm>
            <a:off x="3477950" y="1583763"/>
            <a:ext cx="18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Developed in 1974.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gfa732e384b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00" y="2546750"/>
            <a:ext cx="2200500" cy="22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fa732e384b_1_79"/>
          <p:cNvSpPr txBox="1"/>
          <p:nvPr/>
        </p:nvSpPr>
        <p:spPr>
          <a:xfrm>
            <a:off x="3477950" y="1168263"/>
            <a:ext cx="405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Personal Computer(Altair):</a:t>
            </a:r>
            <a:endParaRPr b="1"/>
          </a:p>
        </p:txBody>
      </p:sp>
      <p:sp>
        <p:nvSpPr>
          <p:cNvPr id="105" name="Google Shape;105;gfa732e384b_1_79"/>
          <p:cNvSpPr txBox="1"/>
          <p:nvPr/>
        </p:nvSpPr>
        <p:spPr>
          <a:xfrm>
            <a:off x="3477950" y="3136800"/>
            <a:ext cx="41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Mobile Phone (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DynaTAC 8000X </a:t>
            </a: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732e384b_1_97"/>
          <p:cNvSpPr txBox="1"/>
          <p:nvPr/>
        </p:nvSpPr>
        <p:spPr>
          <a:xfrm>
            <a:off x="3698750" y="153947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Went on sale in 1994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gfa732e384b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5" y="2924725"/>
            <a:ext cx="2392225" cy="1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fa732e384b_1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25" y="841047"/>
            <a:ext cx="2392225" cy="141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fa732e384b_1_97"/>
          <p:cNvSpPr txBox="1"/>
          <p:nvPr/>
        </p:nvSpPr>
        <p:spPr>
          <a:xfrm>
            <a:off x="3698750" y="3698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Went on sale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June 29 2007: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fa732e384b_1_97"/>
          <p:cNvSpPr txBox="1"/>
          <p:nvPr/>
        </p:nvSpPr>
        <p:spPr>
          <a:xfrm>
            <a:off x="3698750" y="1162350"/>
            <a:ext cx="31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World’s first smartphone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fa732e384b_1_97"/>
          <p:cNvSpPr txBox="1"/>
          <p:nvPr/>
        </p:nvSpPr>
        <p:spPr>
          <a:xfrm>
            <a:off x="3698750" y="3298038"/>
            <a:ext cx="31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iPhone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0149e260b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200" y="1022250"/>
            <a:ext cx="3736500" cy="37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0149e260bd_0_18"/>
          <p:cNvSpPr txBox="1"/>
          <p:nvPr/>
        </p:nvSpPr>
        <p:spPr>
          <a:xfrm>
            <a:off x="538050" y="324475"/>
            <a:ext cx="675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 Parts In SoC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696868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